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92" r:id="rId2"/>
    <p:sldId id="333" r:id="rId3"/>
    <p:sldId id="324" r:id="rId4"/>
    <p:sldId id="328" r:id="rId5"/>
    <p:sldId id="326" r:id="rId6"/>
    <p:sldId id="327" r:id="rId7"/>
    <p:sldId id="318" r:id="rId8"/>
    <p:sldId id="305" r:id="rId9"/>
    <p:sldId id="322" r:id="rId10"/>
    <p:sldId id="306" r:id="rId11"/>
    <p:sldId id="331" r:id="rId12"/>
    <p:sldId id="332" r:id="rId13"/>
    <p:sldId id="289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41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79562" autoAdjust="0"/>
  </p:normalViewPr>
  <p:slideViewPr>
    <p:cSldViewPr snapToGrid="0" snapToObjects="1">
      <p:cViewPr varScale="1">
        <p:scale>
          <a:sx n="32" d="100"/>
          <a:sy n="32" d="100"/>
        </p:scale>
        <p:origin x="576" y="2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6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 o nahrávání!!!</a:t>
            </a:r>
          </a:p>
        </p:txBody>
      </p:sp>
    </p:spTree>
    <p:extLst>
      <p:ext uri="{BB962C8B-B14F-4D97-AF65-F5344CB8AC3E}">
        <p14:creationId xmlns:p14="http://schemas.microsoft.com/office/powerpoint/2010/main" val="4230991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 o nahrávání!!!</a:t>
            </a:r>
          </a:p>
        </p:txBody>
      </p:sp>
    </p:spTree>
    <p:extLst>
      <p:ext uri="{BB962C8B-B14F-4D97-AF65-F5344CB8AC3E}">
        <p14:creationId xmlns:p14="http://schemas.microsoft.com/office/powerpoint/2010/main" val="1540537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 o nahrávání!!!</a:t>
            </a:r>
          </a:p>
        </p:txBody>
      </p:sp>
    </p:spTree>
    <p:extLst>
      <p:ext uri="{BB962C8B-B14F-4D97-AF65-F5344CB8AC3E}">
        <p14:creationId xmlns:p14="http://schemas.microsoft.com/office/powerpoint/2010/main" val="3879531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Podporované prohlížeče</a:t>
            </a:r>
          </a:p>
          <a:p>
            <a:pPr marL="342900" indent="-342900">
              <a:buFontTx/>
              <a:buChar char="-"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Chrome – 84, 83, 81 (verze 82 nebyla vydána)</a:t>
            </a:r>
          </a:p>
          <a:p>
            <a:pPr marL="342900" indent="-342900">
              <a:buFontTx/>
              <a:buChar char="-"/>
            </a:pP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Firefox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– 79, 78, 77</a:t>
            </a:r>
          </a:p>
          <a:p>
            <a:pPr marL="342900" indent="-342900">
              <a:buFontTx/>
              <a:buChar char="-"/>
            </a:pP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Edge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– 84, 83, 81 (verze 82 nebyla vydána)</a:t>
            </a:r>
          </a:p>
          <a:p>
            <a:pPr marL="342900" indent="-342900">
              <a:buFontTx/>
              <a:buChar char="-"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Safari – 13, 12, </a:t>
            </a:r>
            <a:r>
              <a:rPr lang="cs-CZ" sz="2200" b="0" i="0" dirty="0" smtClean="0">
                <a:effectLst/>
                <a:latin typeface="+mn-lt"/>
                <a:ea typeface="+mn-ea"/>
                <a:cs typeface="+mn-cs"/>
                <a:sym typeface="Helvetica Neue"/>
              </a:rPr>
              <a:t>11</a:t>
            </a: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342900" indent="-342900">
              <a:buFontTx/>
              <a:buChar char="-"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Internet Explorer –11</a:t>
            </a:r>
          </a:p>
          <a:p>
            <a:pPr marL="342900" indent="-342900">
              <a:buFontTx/>
              <a:buChar char="-"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Podporované mobilní operační systémy:</a:t>
            </a:r>
          </a:p>
          <a:p>
            <a:pPr marL="342900" indent="-342900">
              <a:buFontTx/>
              <a:buChar char="-"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Android – od verze 6 až po aktuální verzi</a:t>
            </a:r>
          </a:p>
          <a:p>
            <a:pPr marL="342900" indent="-342900">
              <a:buFontTx/>
              <a:buChar char="-"/>
            </a:pP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iOS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– od verze 9 až po aktuální verzi</a:t>
            </a:r>
          </a:p>
          <a:p>
            <a:pPr marL="342900" indent="-342900">
              <a:buFontTx/>
              <a:buChar char="-"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Robustní architektura</a:t>
            </a: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- ONLINE se připravuje cca 1,5 roku a není to nic, co by bylo ušito horkou jehlou (pečlivě jsme připravovali zadávací požadavky na jednotlivé IS, soutěžily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tyto IS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, komunikovali s dodavateli, připomínkovali návrh a způsob implementace, testovali aplikaci před ZS, vyhodnocovali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výsledky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zkušebního sčítání)</a:t>
            </a:r>
          </a:p>
          <a:p>
            <a:pPr marL="0" indent="0">
              <a:buFontTx/>
              <a:buNone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Monitorujeme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provoz aplikace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, a sledovali jsem ho i během zkušebního sčítání. </a:t>
            </a:r>
          </a:p>
          <a:p>
            <a:pPr marL="0" indent="0">
              <a:buFontTx/>
              <a:buNone/>
            </a:pP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Provedli jsme různé typy testování - 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bezpečnostní a výkonnostní testování v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TP i PP 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a celá řada dalších testů (DR testy, </a:t>
            </a: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smoke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testy, atd.)</a:t>
            </a:r>
          </a:p>
          <a:p>
            <a:pPr marL="0" indent="0">
              <a:buFontTx/>
              <a:buNone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FrotntEnd</a:t>
            </a: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Je vytvořen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jako d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ynamicky škálovatelné prostředí – umožňuje v reálném čase reagovat na provoz aplikace a chování uživatelů</a:t>
            </a:r>
          </a:p>
          <a:p>
            <a:pPr marL="342900" indent="-342900">
              <a:buFontTx/>
              <a:buChar char="-"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342900" indent="-342900">
              <a:buFontTx/>
              <a:buChar char="-"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BackEnd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systému je umístěn v prostředí "státního </a:t>
            </a:r>
            <a:r>
              <a:rPr lang="cs-CZ" sz="2200" b="0" i="0" dirty="0" err="1">
                <a:effectLst/>
                <a:latin typeface="+mn-lt"/>
                <a:ea typeface="+mn-ea"/>
                <a:cs typeface="+mn-cs"/>
                <a:sym typeface="Helvetica Neue"/>
              </a:rPr>
              <a:t>cloudu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" v SPCSS (což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doufáme, že zvýší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 důvěru v zabezpečení a uklidnit veřejnost, protože</a:t>
            </a:r>
            <a:r>
              <a:rPr lang="cs-CZ" sz="2200" b="0" i="0" baseline="0" dirty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data jsou fyzicky uložené v bezpečném prostředí v ČR) a nikdo k nim nemá přístup (dokonce ani administrátor databáze).</a:t>
            </a:r>
          </a:p>
          <a:p>
            <a:pPr marL="342900" indent="-342900">
              <a:buFontTx/>
              <a:buChar char="-"/>
            </a:pPr>
            <a:endParaRPr lang="cs-CZ" sz="2200" b="0" i="0" dirty="0">
              <a:effectLst/>
              <a:latin typeface="+mn-lt"/>
              <a:ea typeface="+mn-ea"/>
              <a:cs typeface="+mn-cs"/>
              <a:sym typeface="Helvetica Neue"/>
            </a:endParaRPr>
          </a:p>
          <a:p>
            <a:pPr marL="0" indent="0">
              <a:buFontTx/>
              <a:buNone/>
            </a:pPr>
            <a:r>
              <a:rPr lang="cs-CZ" sz="2200" b="0" i="0" dirty="0">
                <a:effectLst/>
                <a:latin typeface="+mn-lt"/>
                <a:ea typeface="+mn-ea"/>
                <a:cs typeface="+mn-cs"/>
                <a:sym typeface="Helvetica Neue"/>
              </a:rPr>
              <a:t>- Šifrování probíhá jak při provozu, tak i při uložení dat.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99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Doba vyplnění</a:t>
            </a:r>
            <a:r>
              <a:rPr lang="cs-CZ" baseline="0" dirty="0"/>
              <a:t> samozřejmě záleží </a:t>
            </a:r>
            <a:r>
              <a:rPr lang="cs-CZ" sz="2000" dirty="0">
                <a:solidFill>
                  <a:srgbClr val="241B87"/>
                </a:solidFill>
              </a:rPr>
              <a:t>na velikosti rodiny a připravenosti respondenta…</a:t>
            </a:r>
            <a:r>
              <a:rPr lang="cs-CZ" sz="2400" dirty="0">
                <a:solidFill>
                  <a:srgbClr val="241B87"/>
                </a:solidFill>
              </a:rPr>
              <a:t> Zhruba 10 minut zabere vyplnění „domovní části“ a 5 minut trvá vyplnění údajů o </a:t>
            </a:r>
            <a:r>
              <a:rPr lang="cs-CZ" sz="2400" dirty="0" smtClean="0">
                <a:solidFill>
                  <a:srgbClr val="241B87"/>
                </a:solidFill>
              </a:rPr>
              <a:t>osobě.</a:t>
            </a:r>
            <a:endParaRPr lang="cs-CZ" sz="2400" dirty="0">
              <a:solidFill>
                <a:srgbClr val="241B87"/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>
              <a:solidFill>
                <a:srgbClr val="241B87"/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>
                <a:solidFill>
                  <a:srgbClr val="241B87"/>
                </a:solidFill>
              </a:rPr>
              <a:t>Respondent má ale také možnost poslat ostatním členům domácnosti odkaz, aby mohli</a:t>
            </a:r>
            <a:r>
              <a:rPr lang="cs-CZ" sz="2400" baseline="0" dirty="0">
                <a:solidFill>
                  <a:srgbClr val="241B87"/>
                </a:solidFill>
              </a:rPr>
              <a:t> doplnit nevyplněné údaje za další osoby v </a:t>
            </a:r>
            <a:r>
              <a:rPr lang="cs-CZ" sz="2400" baseline="0" dirty="0" smtClean="0">
                <a:solidFill>
                  <a:srgbClr val="241B87"/>
                </a:solidFill>
              </a:rPr>
              <a:t>domácnosti.</a:t>
            </a:r>
            <a:endParaRPr lang="cs-CZ" sz="2400" dirty="0">
              <a:solidFill>
                <a:srgbClr val="241B87"/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>
              <a:solidFill>
                <a:srgbClr val="241B87"/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>
                <a:solidFill>
                  <a:srgbClr val="241B87"/>
                </a:solidFill>
              </a:rPr>
              <a:t>Respondent</a:t>
            </a:r>
            <a:r>
              <a:rPr lang="cs-CZ" sz="2400" baseline="0" dirty="0">
                <a:solidFill>
                  <a:srgbClr val="241B87"/>
                </a:solidFill>
              </a:rPr>
              <a:t> má možnost </a:t>
            </a:r>
            <a:r>
              <a:rPr lang="cs-CZ" sz="2400" dirty="0">
                <a:solidFill>
                  <a:srgbClr val="241B87"/>
                </a:solidFill>
              </a:rPr>
              <a:t>využít </a:t>
            </a:r>
            <a:r>
              <a:rPr lang="cs-CZ" sz="2400" dirty="0" err="1">
                <a:solidFill>
                  <a:srgbClr val="241B87"/>
                </a:solidFill>
              </a:rPr>
              <a:t>chatbota</a:t>
            </a:r>
            <a:r>
              <a:rPr lang="cs-CZ" sz="2400" dirty="0">
                <a:solidFill>
                  <a:srgbClr val="241B87"/>
                </a:solidFill>
              </a:rPr>
              <a:t> , případně je možné chatovat s „živým“ operátorem v Kontaktním</a:t>
            </a:r>
            <a:r>
              <a:rPr lang="cs-CZ" sz="2400" baseline="0" dirty="0">
                <a:solidFill>
                  <a:srgbClr val="241B87"/>
                </a:solidFill>
              </a:rPr>
              <a:t> centru nebo operátorovi zavolat.</a:t>
            </a:r>
            <a:endParaRPr lang="cs-CZ" sz="2400" dirty="0">
              <a:solidFill>
                <a:srgbClr val="241B87"/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>
              <a:solidFill>
                <a:srgbClr val="241B87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96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828800" y="4260850"/>
            <a:ext cx="20726400" cy="2940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kumimoji="0" sz="12500" b="1" i="0" u="none" strike="noStrike" cap="none" spc="0" normalizeH="0" baseline="0" dirty="0">
                <a:ln>
                  <a:noFill/>
                </a:ln>
                <a:solidFill>
                  <a:srgbClr val="312F9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Click to add title</a:t>
            </a:r>
          </a:p>
        </p:txBody>
      </p:sp>
      <p:pic>
        <p:nvPicPr>
          <p:cNvPr id="5" name="pasted-image.png">
            <a:extLst>
              <a:ext uri="{FF2B5EF4-FFF2-40B4-BE49-F238E27FC236}">
                <a16:creationId xmlns:a16="http://schemas.microsoft.com/office/drawing/2014/main" id="{CF4BC332-CCC4-3945-A8C1-E8BEF1EB0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6193" y="8810703"/>
            <a:ext cx="11631613" cy="609282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ng">
            <a:extLst>
              <a:ext uri="{FF2B5EF4-FFF2-40B4-BE49-F238E27FC236}">
                <a16:creationId xmlns:a16="http://schemas.microsoft.com/office/drawing/2014/main" id="{1383BE91-1EEB-8849-BFA3-8287348E21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700" y="568325"/>
            <a:ext cx="2605088" cy="209708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asted-image.pdf">
            <a:extLst>
              <a:ext uri="{FF2B5EF4-FFF2-40B4-BE49-F238E27FC236}">
                <a16:creationId xmlns:a16="http://schemas.microsoft.com/office/drawing/2014/main" id="{6D272571-D2FA-EB4B-9A3E-B18AEC213D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298435" y="526256"/>
            <a:ext cx="3402280" cy="838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5ACB9-8D0A-6D46-B1DF-97CB383573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4" name="pasted-image.png">
            <a:extLst>
              <a:ext uri="{FF2B5EF4-FFF2-40B4-BE49-F238E27FC236}">
                <a16:creationId xmlns:a16="http://schemas.microsoft.com/office/drawing/2014/main" id="{0FE2F1F1-C4A3-5347-8A77-07C246E393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55563" y="-30957"/>
            <a:ext cx="24495126" cy="13777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asted-image.png">
            <a:extLst>
              <a:ext uri="{FF2B5EF4-FFF2-40B4-BE49-F238E27FC236}">
                <a16:creationId xmlns:a16="http://schemas.microsoft.com/office/drawing/2014/main" id="{7F7EDC3C-9F72-CC4D-A9F7-39F743A93F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427038" y="952500"/>
            <a:ext cx="27657426" cy="136255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ng">
            <a:extLst>
              <a:ext uri="{FF2B5EF4-FFF2-40B4-BE49-F238E27FC236}">
                <a16:creationId xmlns:a16="http://schemas.microsoft.com/office/drawing/2014/main" id="{0277EFF6-A6B0-AA42-BAD0-6B13411EFD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2750" y="12614275"/>
            <a:ext cx="2001838" cy="79375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48">
            <a:extLst>
              <a:ext uri="{FF2B5EF4-FFF2-40B4-BE49-F238E27FC236}">
                <a16:creationId xmlns:a16="http://schemas.microsoft.com/office/drawing/2014/main" id="{81DC04D4-30F8-F443-BDA8-3818D6F46151}"/>
              </a:ext>
            </a:extLst>
          </p:cNvPr>
          <p:cNvSpPr/>
          <p:nvPr userDrawn="1"/>
        </p:nvSpPr>
        <p:spPr>
          <a:xfrm>
            <a:off x="23099712" y="13167924"/>
            <a:ext cx="1119188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lnSpc>
                <a:spcPct val="120000"/>
              </a:lnSpc>
              <a:defRPr sz="3000" b="1">
                <a:solidFill>
                  <a:srgbClr val="F9E6D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B116706A-BC7D-6D4D-973F-7027398594F3}" type="slidenum">
              <a:rPr lang="cs-CZ" smtClean="0"/>
              <a:pPr/>
              <a:t>‹#›</a:t>
            </a:fld>
            <a:endParaRPr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11BC49-1438-044A-A45E-FF9C1B78AA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730772"/>
            <a:ext cx="20150099" cy="1210470"/>
          </a:xfrm>
        </p:spPr>
        <p:txBody>
          <a:bodyPr>
            <a:normAutofit/>
          </a:bodyPr>
          <a:lstStyle>
            <a:lvl1pPr>
              <a:defRPr kumimoji="0" lang="cs-CZ" sz="7500" b="1" i="0" u="none" strike="noStrike" cap="none" spc="0" normalizeH="0" baseline="0" dirty="0">
                <a:ln>
                  <a:noFill/>
                </a:ln>
                <a:solidFill>
                  <a:srgbClr val="312F9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0" name="Shape 21">
            <a:extLst>
              <a:ext uri="{FF2B5EF4-FFF2-40B4-BE49-F238E27FC236}">
                <a16:creationId xmlns:a16="http://schemas.microsoft.com/office/drawing/2014/main" id="{63CCCF5C-8784-3D44-B885-2325BE2CFC8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12750" y="3534569"/>
            <a:ext cx="19770956" cy="9207500"/>
          </a:xfrm>
          <a:prstGeom prst="rect">
            <a:avLst/>
          </a:prstGeom>
        </p:spPr>
        <p:txBody>
          <a:bodyPr lIns="50400" anchor="t" anchorCtr="0">
            <a:normAutofit/>
          </a:bodyPr>
          <a:lstStyle>
            <a:lvl1pPr marL="0" indent="0">
              <a:buNone/>
              <a:defRPr kumimoji="0" sz="4400" b="0" i="0" u="none" strike="noStrike" cap="none" spc="0" normalizeH="0" baseline="0" dirty="0">
                <a:ln>
                  <a:noFill/>
                </a:ln>
                <a:solidFill>
                  <a:srgbClr val="302F97"/>
                </a:solidFill>
                <a:effectLst/>
                <a:uFillTx/>
                <a:latin typeface="Arial" panose="020B0604020202020204" pitchFamily="34" charset="0"/>
                <a:ea typeface="Arial"/>
                <a:cs typeface="Arial"/>
                <a:sym typeface="Helvetica Light"/>
              </a:defRPr>
            </a:lvl1pPr>
            <a:lvl2pPr marL="635000" indent="0">
              <a:buNone/>
              <a:defRPr baseline="0">
                <a:solidFill>
                  <a:srgbClr val="302F97"/>
                </a:solidFill>
                <a:latin typeface="Arial" panose="020B0604020202020204" pitchFamily="34" charset="0"/>
              </a:defRPr>
            </a:lvl2pPr>
            <a:lvl6pPr marL="0" indent="0" algn="just" defTabSz="457200">
              <a:lnSpc>
                <a:spcPct val="120000"/>
              </a:lnSpc>
              <a:buFont typeface="Arial" panose="020B0604020202020204" pitchFamily="34" charset="0"/>
              <a:buNone/>
              <a:defRPr sz="4400">
                <a:solidFill>
                  <a:srgbClr val="312F99"/>
                </a:solidFill>
                <a:latin typeface="Arial"/>
                <a:cs typeface="Arial"/>
                <a:sym typeface="Arial"/>
              </a:defRPr>
            </a:lvl6pPr>
            <a:lvl9pPr marL="0" indent="0" algn="just" defTabSz="457200">
              <a:lnSpc>
                <a:spcPct val="100000"/>
              </a:lnSpc>
              <a:buFont typeface="Wingdings" pitchFamily="2" charset="2"/>
              <a:buNone/>
              <a:defRPr sz="4400">
                <a:solidFill>
                  <a:srgbClr val="312F99"/>
                </a:solidFill>
                <a:latin typeface="Arial"/>
                <a:cs typeface="Arial"/>
                <a:sym typeface="Arial"/>
              </a:defRPr>
            </a:lvl9pPr>
          </a:lstStyle>
          <a:p>
            <a:pPr marL="571500" indent="-571500" algn="just" defTabSz="457200">
              <a:lnSpc>
                <a:spcPct val="120000"/>
              </a:lnSpc>
              <a:buFont typeface="Arial" panose="020B0604020202020204" pitchFamily="34" charset="0"/>
              <a:buChar char="•"/>
              <a:defRPr sz="4400">
                <a:solidFill>
                  <a:srgbClr val="312F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dirty="0"/>
              <a:t>Běžný text (</a:t>
            </a:r>
            <a:r>
              <a:rPr lang="cs-CZ" dirty="0" err="1"/>
              <a:t>Arial</a:t>
            </a:r>
            <a:r>
              <a:rPr lang="cs-CZ" dirty="0"/>
              <a:t> </a:t>
            </a:r>
            <a:r>
              <a:rPr lang="cs-CZ" dirty="0" err="1"/>
              <a:t>Regular</a:t>
            </a:r>
            <a:r>
              <a:rPr lang="cs-CZ" dirty="0"/>
              <a:t>, 44 b). </a:t>
            </a:r>
          </a:p>
          <a:p>
            <a:pPr marL="571500" indent="-571500" algn="just" defTabSz="457200">
              <a:lnSpc>
                <a:spcPct val="120000"/>
              </a:lnSpc>
              <a:buFont typeface="Arial" panose="020B0604020202020204" pitchFamily="34" charset="0"/>
              <a:buChar char="•"/>
              <a:defRPr sz="4400">
                <a:solidFill>
                  <a:srgbClr val="312F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Duis</a:t>
            </a:r>
            <a:r>
              <a:rPr lang="cs-CZ" dirty="0"/>
              <a:t> </a:t>
            </a:r>
            <a:r>
              <a:rPr lang="cs-CZ" dirty="0" err="1"/>
              <a:t>finibus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 </a:t>
            </a:r>
            <a:r>
              <a:rPr lang="cs-CZ" dirty="0" err="1"/>
              <a:t>varius</a:t>
            </a:r>
            <a:r>
              <a:rPr lang="cs-CZ" dirty="0"/>
              <a:t>. In </a:t>
            </a:r>
            <a:r>
              <a:rPr lang="cs-CZ" dirty="0" err="1"/>
              <a:t>eleifend</a:t>
            </a:r>
            <a:r>
              <a:rPr lang="cs-CZ" dirty="0"/>
              <a:t>, </a:t>
            </a:r>
            <a:r>
              <a:rPr lang="cs-CZ" dirty="0" err="1"/>
              <a:t>erat</a:t>
            </a:r>
            <a:r>
              <a:rPr lang="cs-CZ" dirty="0"/>
              <a:t> id </a:t>
            </a:r>
            <a:r>
              <a:rPr lang="cs-CZ" dirty="0" err="1"/>
              <a:t>dictum</a:t>
            </a:r>
            <a:r>
              <a:rPr lang="cs-CZ" dirty="0"/>
              <a:t> </a:t>
            </a:r>
            <a:r>
              <a:rPr lang="cs-CZ" dirty="0" err="1"/>
              <a:t>molestie</a:t>
            </a:r>
            <a:r>
              <a:rPr lang="cs-CZ" dirty="0"/>
              <a:t>,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nulla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risus</a:t>
            </a:r>
            <a:r>
              <a:rPr lang="cs-CZ" dirty="0"/>
              <a:t>,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fringilla</a:t>
            </a:r>
            <a:r>
              <a:rPr lang="cs-CZ" dirty="0"/>
              <a:t> mi </a:t>
            </a:r>
            <a:r>
              <a:rPr lang="cs-CZ" dirty="0" err="1"/>
              <a:t>diam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enim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faucibus</a:t>
            </a:r>
            <a:r>
              <a:rPr lang="cs-CZ" dirty="0"/>
              <a:t> </a:t>
            </a:r>
            <a:r>
              <a:rPr lang="cs-CZ" dirty="0" err="1"/>
              <a:t>auctor</a:t>
            </a:r>
            <a:r>
              <a:rPr lang="cs-CZ" dirty="0"/>
              <a:t> </a:t>
            </a:r>
            <a:r>
              <a:rPr lang="cs-CZ" dirty="0" err="1"/>
              <a:t>felis</a:t>
            </a:r>
            <a:r>
              <a:rPr lang="cs-CZ" dirty="0"/>
              <a:t> </a:t>
            </a: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dirty="0" err="1"/>
              <a:t>egestas</a:t>
            </a:r>
            <a:r>
              <a:rPr lang="cs-CZ" dirty="0"/>
              <a:t>. </a:t>
            </a:r>
            <a:r>
              <a:rPr lang="cs-CZ" dirty="0" err="1"/>
              <a:t>Aenean</a:t>
            </a:r>
            <a:r>
              <a:rPr lang="cs-CZ" dirty="0"/>
              <a:t>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felis</a:t>
            </a:r>
            <a:r>
              <a:rPr lang="cs-CZ" dirty="0"/>
              <a:t> sed ex </a:t>
            </a:r>
            <a:r>
              <a:rPr lang="cs-CZ" dirty="0" err="1"/>
              <a:t>molestie</a:t>
            </a:r>
            <a:r>
              <a:rPr lang="cs-CZ" dirty="0"/>
              <a:t> </a:t>
            </a:r>
            <a:r>
              <a:rPr lang="cs-CZ" dirty="0" err="1"/>
              <a:t>vulputate</a:t>
            </a:r>
            <a:r>
              <a:rPr lang="cs-CZ" dirty="0"/>
              <a:t>. </a:t>
            </a:r>
            <a:r>
              <a:rPr lang="cs-CZ" dirty="0" err="1"/>
              <a:t>Quisque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urna </a:t>
            </a:r>
            <a:r>
              <a:rPr lang="cs-CZ" dirty="0" err="1"/>
              <a:t>neque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vel </a:t>
            </a:r>
            <a:r>
              <a:rPr lang="cs-CZ" dirty="0" err="1"/>
              <a:t>tincidunt</a:t>
            </a:r>
            <a:r>
              <a:rPr lang="cs-CZ" dirty="0"/>
              <a:t> urna, </a:t>
            </a:r>
            <a:r>
              <a:rPr lang="cs-CZ" dirty="0" err="1"/>
              <a:t>quis</a:t>
            </a:r>
            <a:r>
              <a:rPr lang="cs-CZ" dirty="0"/>
              <a:t> </a:t>
            </a:r>
            <a:r>
              <a:rPr lang="cs-CZ" dirty="0" err="1"/>
              <a:t>bibendum</a:t>
            </a:r>
            <a:r>
              <a:rPr lang="cs-CZ" dirty="0"/>
              <a:t> ligula. </a:t>
            </a:r>
            <a:r>
              <a:rPr lang="cs-CZ" dirty="0" err="1"/>
              <a:t>Curabitur</a:t>
            </a:r>
            <a:r>
              <a:rPr lang="cs-CZ" dirty="0"/>
              <a:t> </a:t>
            </a:r>
            <a:r>
              <a:rPr lang="cs-CZ" dirty="0" err="1"/>
              <a:t>fringilla</a:t>
            </a:r>
            <a:r>
              <a:rPr lang="cs-CZ" dirty="0"/>
              <a:t> a </a:t>
            </a:r>
            <a:r>
              <a:rPr lang="cs-CZ" dirty="0" err="1"/>
              <a:t>arcu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. Sed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purus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ac</a:t>
            </a:r>
            <a:r>
              <a:rPr lang="cs-CZ" dirty="0"/>
              <a:t> </a:t>
            </a:r>
            <a:r>
              <a:rPr lang="cs-CZ" dirty="0" err="1"/>
              <a:t>facilisis</a:t>
            </a:r>
            <a:r>
              <a:rPr lang="cs-CZ" dirty="0"/>
              <a:t> libero. </a:t>
            </a:r>
            <a:r>
              <a:rPr lang="cs-CZ" dirty="0" err="1"/>
              <a:t>Aliquam</a:t>
            </a:r>
            <a:r>
              <a:rPr lang="cs-CZ" dirty="0"/>
              <a:t> </a:t>
            </a:r>
            <a:r>
              <a:rPr lang="cs-CZ" dirty="0" err="1"/>
              <a:t>accumsan</a:t>
            </a:r>
            <a:r>
              <a:rPr lang="cs-CZ" dirty="0"/>
              <a:t> </a:t>
            </a:r>
            <a:r>
              <a:rPr lang="cs-CZ" dirty="0" err="1"/>
              <a:t>tellus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ut</a:t>
            </a:r>
            <a:r>
              <a:rPr lang="cs-CZ" dirty="0"/>
              <a:t> vestibulum </a:t>
            </a:r>
            <a:r>
              <a:rPr lang="cs-CZ" dirty="0" err="1"/>
              <a:t>tortor</a:t>
            </a:r>
            <a:r>
              <a:rPr lang="cs-CZ" dirty="0"/>
              <a:t> </a:t>
            </a:r>
            <a:r>
              <a:rPr lang="cs-CZ" dirty="0" err="1"/>
              <a:t>vulputate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quis</a:t>
            </a:r>
            <a:r>
              <a:rPr lang="cs-CZ" dirty="0"/>
              <a:t> </a:t>
            </a:r>
            <a:r>
              <a:rPr lang="cs-CZ" dirty="0" err="1"/>
              <a:t>suscipit</a:t>
            </a:r>
            <a:r>
              <a:rPr lang="cs-CZ" dirty="0"/>
              <a:t> </a:t>
            </a:r>
            <a:r>
              <a:rPr lang="cs-CZ" dirty="0" err="1"/>
              <a:t>diam</a:t>
            </a:r>
            <a:r>
              <a:rPr lang="cs-CZ" dirty="0"/>
              <a:t>, in </a:t>
            </a:r>
            <a:r>
              <a:rPr lang="cs-CZ" dirty="0" err="1"/>
              <a:t>ultricies</a:t>
            </a:r>
            <a:r>
              <a:rPr lang="cs-CZ" dirty="0"/>
              <a:t> </a:t>
            </a:r>
            <a:r>
              <a:rPr lang="cs-CZ" dirty="0" err="1"/>
              <a:t>augue</a:t>
            </a:r>
            <a:r>
              <a:rPr lang="cs-CZ" dirty="0"/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3752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5ACB9-8D0A-6D46-B1DF-97CB383573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4" name="pasted-image.png">
            <a:extLst>
              <a:ext uri="{FF2B5EF4-FFF2-40B4-BE49-F238E27FC236}">
                <a16:creationId xmlns:a16="http://schemas.microsoft.com/office/drawing/2014/main" id="{0FE2F1F1-C4A3-5347-8A77-07C246E393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55563" y="-30957"/>
            <a:ext cx="24495126" cy="13777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asted-image.png">
            <a:extLst>
              <a:ext uri="{FF2B5EF4-FFF2-40B4-BE49-F238E27FC236}">
                <a16:creationId xmlns:a16="http://schemas.microsoft.com/office/drawing/2014/main" id="{7F7EDC3C-9F72-CC4D-A9F7-39F743A93F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427038" y="952500"/>
            <a:ext cx="27657426" cy="136255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ng">
            <a:extLst>
              <a:ext uri="{FF2B5EF4-FFF2-40B4-BE49-F238E27FC236}">
                <a16:creationId xmlns:a16="http://schemas.microsoft.com/office/drawing/2014/main" id="{0277EFF6-A6B0-AA42-BAD0-6B13411EFD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2750" y="12614275"/>
            <a:ext cx="2001838" cy="79375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48">
            <a:extLst>
              <a:ext uri="{FF2B5EF4-FFF2-40B4-BE49-F238E27FC236}">
                <a16:creationId xmlns:a16="http://schemas.microsoft.com/office/drawing/2014/main" id="{81DC04D4-30F8-F443-BDA8-3818D6F46151}"/>
              </a:ext>
            </a:extLst>
          </p:cNvPr>
          <p:cNvSpPr/>
          <p:nvPr userDrawn="1"/>
        </p:nvSpPr>
        <p:spPr>
          <a:xfrm>
            <a:off x="23099712" y="13167924"/>
            <a:ext cx="1119188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lnSpc>
                <a:spcPct val="120000"/>
              </a:lnSpc>
              <a:defRPr sz="3000" b="1">
                <a:solidFill>
                  <a:srgbClr val="F9E6D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B116706A-BC7D-6D4D-973F-7027398594F3}" type="slidenum">
              <a:rPr lang="cs-CZ" smtClean="0"/>
              <a:pPr/>
              <a:t>‹#›</a:t>
            </a:fld>
            <a:endParaRPr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11BC49-1438-044A-A45E-FF9C1B78AA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730772"/>
            <a:ext cx="20150099" cy="1210470"/>
          </a:xfrm>
        </p:spPr>
        <p:txBody>
          <a:bodyPr>
            <a:normAutofit/>
          </a:bodyPr>
          <a:lstStyle>
            <a:lvl1pPr>
              <a:defRPr kumimoji="0" lang="cs-CZ" sz="7500" b="1" i="0" u="none" strike="noStrike" cap="none" spc="0" normalizeH="0" baseline="0" dirty="0">
                <a:ln>
                  <a:noFill/>
                </a:ln>
                <a:solidFill>
                  <a:srgbClr val="312F9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1" name="Shape 21">
            <a:extLst>
              <a:ext uri="{FF2B5EF4-FFF2-40B4-BE49-F238E27FC236}">
                <a16:creationId xmlns:a16="http://schemas.microsoft.com/office/drawing/2014/main" id="{6C418921-4E63-4542-8AB1-FDBA67918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2750" y="3067844"/>
            <a:ext cx="20150099" cy="92075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132353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5ACB9-8D0A-6D46-B1DF-97CB383573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4" name="pasted-image.png">
            <a:extLst>
              <a:ext uri="{FF2B5EF4-FFF2-40B4-BE49-F238E27FC236}">
                <a16:creationId xmlns:a16="http://schemas.microsoft.com/office/drawing/2014/main" id="{0FE2F1F1-C4A3-5347-8A77-07C246E393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55563" y="-30957"/>
            <a:ext cx="24495126" cy="13777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asted-image.png">
            <a:extLst>
              <a:ext uri="{FF2B5EF4-FFF2-40B4-BE49-F238E27FC236}">
                <a16:creationId xmlns:a16="http://schemas.microsoft.com/office/drawing/2014/main" id="{7F7EDC3C-9F72-CC4D-A9F7-39F743A93F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427038" y="952500"/>
            <a:ext cx="27657426" cy="136255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ng">
            <a:extLst>
              <a:ext uri="{FF2B5EF4-FFF2-40B4-BE49-F238E27FC236}">
                <a16:creationId xmlns:a16="http://schemas.microsoft.com/office/drawing/2014/main" id="{0277EFF6-A6B0-AA42-BAD0-6B13411EFD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2750" y="12614275"/>
            <a:ext cx="2001838" cy="79375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48">
            <a:extLst>
              <a:ext uri="{FF2B5EF4-FFF2-40B4-BE49-F238E27FC236}">
                <a16:creationId xmlns:a16="http://schemas.microsoft.com/office/drawing/2014/main" id="{81DC04D4-30F8-F443-BDA8-3818D6F46151}"/>
              </a:ext>
            </a:extLst>
          </p:cNvPr>
          <p:cNvSpPr/>
          <p:nvPr userDrawn="1"/>
        </p:nvSpPr>
        <p:spPr>
          <a:xfrm>
            <a:off x="23099712" y="13167924"/>
            <a:ext cx="1119188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457200">
              <a:lnSpc>
                <a:spcPct val="120000"/>
              </a:lnSpc>
              <a:defRPr sz="3000" b="1">
                <a:solidFill>
                  <a:srgbClr val="F9E6D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B116706A-BC7D-6D4D-973F-7027398594F3}" type="slidenum">
              <a:rPr lang="cs-CZ" smtClean="0"/>
              <a:pPr/>
              <a:t>‹#›</a:t>
            </a:fld>
            <a:endParaRPr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11BC49-1438-044A-A45E-FF9C1B78AA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730772"/>
            <a:ext cx="20150099" cy="1210470"/>
          </a:xfrm>
        </p:spPr>
        <p:txBody>
          <a:bodyPr>
            <a:normAutofit/>
          </a:bodyPr>
          <a:lstStyle>
            <a:lvl1pPr>
              <a:defRPr kumimoji="0" lang="cs-CZ" sz="7500" b="1" i="0" u="none" strike="noStrike" cap="none" spc="0" normalizeH="0" baseline="0" dirty="0">
                <a:ln>
                  <a:noFill/>
                </a:ln>
                <a:solidFill>
                  <a:srgbClr val="312F99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697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Click to add title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Click to add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8237" y="13081000"/>
            <a:ext cx="453239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transition spd="med"/>
  <p:txStyles>
    <p:title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3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24694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31044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37394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43744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48316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52888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57460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6203244" marR="0" indent="-1834444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.onlinescitani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kript-vysilani.transkript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t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4">
            <a:extLst>
              <a:ext uri="{FF2B5EF4-FFF2-40B4-BE49-F238E27FC236}">
                <a16:creationId xmlns:a16="http://schemas.microsoft.com/office/drawing/2014/main" id="{DEA052DB-0D5C-AD42-9AA4-26CCBE81934A}"/>
              </a:ext>
            </a:extLst>
          </p:cNvPr>
          <p:cNvSpPr/>
          <p:nvPr/>
        </p:nvSpPr>
        <p:spPr>
          <a:xfrm>
            <a:off x="598487" y="11861812"/>
            <a:ext cx="3189976" cy="988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ct val="120000"/>
              </a:lnSpc>
              <a:defRPr sz="2200" b="1">
                <a:solidFill>
                  <a:srgbClr val="312F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4800" dirty="0"/>
              <a:t>17. 3. 2021</a:t>
            </a:r>
            <a:endParaRPr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2761234"/>
            <a:ext cx="20726400" cy="6126734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Představení Sčítání lidu, domů a bytů 2021 a elektronického sčítacího </a:t>
            </a:r>
            <a:r>
              <a:rPr lang="cs-CZ" dirty="0" smtClean="0"/>
              <a:t>formuláře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2963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Prezentace průchodu formulářem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endParaRPr lang="cs-CZ" sz="4400" dirty="0">
              <a:hlinkClick r:id="rId2"/>
            </a:endParaRPr>
          </a:p>
          <a:p>
            <a:pPr marL="1320800" lvl="1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4400" dirty="0">
                <a:hlinkClick r:id="rId2"/>
              </a:rPr>
              <a:t>https://test.onlinescitani.cz/#/</a:t>
            </a:r>
            <a:endParaRPr lang="cs-CZ" sz="4400" dirty="0"/>
          </a:p>
          <a:p>
            <a:pPr marL="1320800" lvl="1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4400" dirty="0"/>
          </a:p>
          <a:p>
            <a:pPr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7928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Online formulář z pohledu uživatelů se specifickými potřebami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4400" b="1" dirty="0">
              <a:cs typeface="Arial" panose="020B0604020202020204" pitchFamily="34" charset="0"/>
            </a:endParaRP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Důraz na soulad s požadavky Zákona o přístupnosti (99/2019 Sb.)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Testována webová i mobilní aplikace s nejrozšířenějšími </a:t>
            </a:r>
            <a:r>
              <a:rPr lang="cs-CZ" sz="4400" b="1" dirty="0" err="1">
                <a:cs typeface="Arial" panose="020B0604020202020204" pitchFamily="34" charset="0"/>
              </a:rPr>
              <a:t>asistivními</a:t>
            </a:r>
            <a:r>
              <a:rPr lang="cs-CZ" sz="4400" b="1" dirty="0">
                <a:cs typeface="Arial" panose="020B0604020202020204" pitchFamily="34" charset="0"/>
              </a:rPr>
              <a:t> technologiemi pro uživatele se zrakovým postižením (odečítače obrazovky, zvětšovací programy)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Heuristické i uživatelské testování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Ukázka vyplnění webového formuláře pomocí čtečky obrazovky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4400" b="1" dirty="0">
              <a:cs typeface="Arial" panose="020B0604020202020204" pitchFamily="34" charset="0"/>
            </a:endParaRPr>
          </a:p>
          <a:p>
            <a:pPr marL="1206500" lvl="1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236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Zpřístupnění sčítání osobám se sluchovým postižením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4400" b="1" dirty="0">
              <a:cs typeface="Arial" panose="020B0604020202020204" pitchFamily="34" charset="0"/>
            </a:endParaRP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 smtClean="0">
                <a:cs typeface="Arial" panose="020B0604020202020204" pitchFamily="34" charset="0"/>
              </a:rPr>
              <a:t>Překlad videí do českého znakového jazyka – obecný spot k online fázi sčítání, </a:t>
            </a:r>
            <a:r>
              <a:rPr lang="cs-CZ" sz="4400" b="1" dirty="0" err="1" smtClean="0">
                <a:cs typeface="Arial" panose="020B0604020202020204" pitchFamily="34" charset="0"/>
              </a:rPr>
              <a:t>videonápověda</a:t>
            </a:r>
            <a:r>
              <a:rPr lang="cs-CZ" sz="4400" b="1" dirty="0" smtClean="0">
                <a:cs typeface="Arial" panose="020B0604020202020204" pitchFamily="34" charset="0"/>
              </a:rPr>
              <a:t> k vyplnění elektronického sčítacího formuláře, </a:t>
            </a:r>
            <a:r>
              <a:rPr lang="cs-CZ" sz="4400" b="1" dirty="0" err="1" smtClean="0">
                <a:cs typeface="Arial" panose="020B0604020202020204" pitchFamily="34" charset="0"/>
              </a:rPr>
              <a:t>videonápověda</a:t>
            </a:r>
            <a:r>
              <a:rPr lang="cs-CZ" sz="4400" b="1" dirty="0" smtClean="0">
                <a:cs typeface="Arial" panose="020B0604020202020204" pitchFamily="34" charset="0"/>
              </a:rPr>
              <a:t> k vyplnění listinného sčítacího formuláře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 smtClean="0">
                <a:cs typeface="Arial" panose="020B0604020202020204" pitchFamily="34" charset="0"/>
              </a:rPr>
              <a:t>Přidání českých titulků do videí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 smtClean="0">
                <a:cs typeface="Arial" panose="020B0604020202020204" pitchFamily="34" charset="0"/>
              </a:rPr>
              <a:t>Zajištění asistence osobám se sluchovým postižením při vyplňování elektronického sčítacího formuláře:</a:t>
            </a:r>
          </a:p>
          <a:p>
            <a:pPr marL="3675944" lvl="2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 smtClean="0">
                <a:solidFill>
                  <a:srgbClr val="241B87"/>
                </a:solidFill>
                <a:latin typeface="Arial" pitchFamily="34" charset="0"/>
                <a:cs typeface="Arial" pitchFamily="34" charset="0"/>
              </a:rPr>
              <a:t>29. 3., 31. 3., 5. 4., 7. 4. od 9 do 11 hodin</a:t>
            </a:r>
          </a:p>
          <a:p>
            <a:pPr marL="3675944" lvl="2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 smtClean="0">
                <a:solidFill>
                  <a:srgbClr val="241B87"/>
                </a:solidFill>
                <a:latin typeface="Arial" pitchFamily="34" charset="0"/>
                <a:cs typeface="Arial" pitchFamily="34" charset="0"/>
              </a:rPr>
              <a:t>Zajištěn tlumočník, který bude prostřednictvím MS </a:t>
            </a:r>
            <a:r>
              <a:rPr lang="cs-CZ" sz="4400" dirty="0" err="1" smtClean="0">
                <a:solidFill>
                  <a:srgbClr val="241B87"/>
                </a:solidFill>
                <a:latin typeface="Arial" pitchFamily="34" charset="0"/>
                <a:cs typeface="Arial" pitchFamily="34" charset="0"/>
              </a:rPr>
              <a:t>Teams</a:t>
            </a:r>
            <a:r>
              <a:rPr lang="cs-CZ" sz="4400" dirty="0" smtClean="0">
                <a:solidFill>
                  <a:srgbClr val="241B87"/>
                </a:solidFill>
                <a:latin typeface="Arial" pitchFamily="34" charset="0"/>
                <a:cs typeface="Arial" pitchFamily="34" charset="0"/>
              </a:rPr>
              <a:t> poskytovat rady v českém znakovém jazyce</a:t>
            </a:r>
            <a:endParaRPr lang="cs-CZ" sz="4400" dirty="0">
              <a:solidFill>
                <a:srgbClr val="241B87"/>
              </a:solidFill>
              <a:latin typeface="Arial" pitchFamily="34" charset="0"/>
              <a:cs typeface="Arial" pitchFamily="34" charset="0"/>
            </a:endParaRP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4400" b="1" dirty="0">
              <a:cs typeface="Arial" panose="020B0604020202020204" pitchFamily="34" charset="0"/>
            </a:endParaRPr>
          </a:p>
          <a:p>
            <a:pPr marL="1206500" lvl="1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236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8ACD6-F2D6-B849-B280-6CB1A23D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diskuze</a:t>
            </a:r>
          </a:p>
        </p:txBody>
      </p:sp>
    </p:spTree>
    <p:extLst>
      <p:ext uri="{BB962C8B-B14F-4D97-AF65-F5344CB8AC3E}">
        <p14:creationId xmlns:p14="http://schemas.microsoft.com/office/powerpoint/2010/main" val="14855156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Odkaz na simultánní přepis </a:t>
            </a:r>
            <a:r>
              <a:rPr lang="cs-CZ" dirty="0" err="1" smtClean="0"/>
              <a:t>webináře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https://transkript-vysilani.transkript.cz/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Webinář</a:t>
            </a:r>
            <a:r>
              <a:rPr lang="cs-CZ" dirty="0"/>
              <a:t> – prezentující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750" y="3534569"/>
            <a:ext cx="18533618" cy="9207500"/>
          </a:xfrm>
        </p:spPr>
        <p:txBody>
          <a:bodyPr>
            <a:normAutofit/>
          </a:bodyPr>
          <a:lstStyle/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Jolana Voldánová</a:t>
            </a:r>
            <a:r>
              <a:rPr lang="cs-CZ" dirty="0"/>
              <a:t>, tisková mluvčí </a:t>
            </a:r>
            <a:r>
              <a:rPr lang="cs-CZ" dirty="0" smtClean="0"/>
              <a:t>Sčítání 2021</a:t>
            </a:r>
            <a:endParaRPr lang="cs-CZ" dirty="0"/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Helena Koláčková</a:t>
            </a:r>
            <a:r>
              <a:rPr lang="cs-CZ" dirty="0"/>
              <a:t>, vedoucí oddělení internetu</a:t>
            </a:r>
          </a:p>
          <a:p>
            <a:pPr marL="1243013" lvl="1" indent="-6080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Anna </a:t>
            </a:r>
            <a:r>
              <a:rPr lang="cs-CZ" b="1" dirty="0" err="1"/>
              <a:t>Podpierová</a:t>
            </a:r>
            <a:r>
              <a:rPr lang="cs-CZ" dirty="0"/>
              <a:t>, vedoucí oddělení koordinace přípravy a zpracování sčítání</a:t>
            </a:r>
          </a:p>
          <a:p>
            <a:pPr marL="1243013" lvl="1" indent="-6080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Radek Pavlíček</a:t>
            </a:r>
            <a:r>
              <a:rPr lang="cs-CZ" dirty="0"/>
              <a:t>, specialista na přístupnost, Středisko </a:t>
            </a:r>
            <a:r>
              <a:rPr lang="cs-CZ" dirty="0" err="1"/>
              <a:t>Teiresiás</a:t>
            </a:r>
            <a:r>
              <a:rPr lang="cs-CZ" dirty="0"/>
              <a:t>, Masarykova univerzita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691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Sčítání lidu, domů a bytů 2021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Největší statistické šetření, opakuje se každých 10 let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Maximální využití registrů státní správy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O polovinu méně údajů k vyplnění než při Sčítání 2011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Zjišťování základních údajů o osobách a bytě/domě, kde bydlí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Dobrovolnost zodpovězení dotazů na </a:t>
            </a:r>
            <a:r>
              <a:rPr lang="cs-CZ" sz="4400" dirty="0" smtClean="0"/>
              <a:t>národnost 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>a náboženskou víru 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/>
              <a:t>Žádné dotazy na majetkové poměry ani na zdravotní stav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955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Sčítání lidu, domů a bytů 2021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06500" lvl="1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Online sčítání </a:t>
            </a:r>
            <a:r>
              <a:rPr lang="cs-CZ" sz="4400" dirty="0">
                <a:cs typeface="Arial" panose="020B0604020202020204" pitchFamily="34" charset="0"/>
              </a:rPr>
              <a:t>– 27. 3. až 9. 4. 2021</a:t>
            </a:r>
          </a:p>
          <a:p>
            <a:pPr marL="2613025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preferovaný způsob (71 %, průzkum </a:t>
            </a:r>
            <a:r>
              <a:rPr lang="cs-CZ" sz="4400" dirty="0" err="1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Kantar</a:t>
            </a: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13025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bezpečná varianta</a:t>
            </a:r>
          </a:p>
          <a:p>
            <a:pPr marL="2613025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webu </a:t>
            </a: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www.scitani.cz</a:t>
            </a: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 v mobilní aplikaci</a:t>
            </a:r>
          </a:p>
          <a:p>
            <a:pPr marL="1206500" lvl="1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cs typeface="Arial" panose="020B0604020202020204" pitchFamily="34" charset="0"/>
              </a:rPr>
              <a:t>Listinné sčítání – 17. 4. až 11. 5. 2021</a:t>
            </a:r>
          </a:p>
          <a:p>
            <a:pPr marL="2678113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pro ty, co se nesečtou online</a:t>
            </a:r>
          </a:p>
          <a:p>
            <a:pPr marL="2678113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formulář a odpovědní obálku doručí sčítací komisař nebo si je lze vyzvednout na kontaktním místě sčítání</a:t>
            </a:r>
          </a:p>
          <a:p>
            <a:pPr marL="2678113" lvl="2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odevzdání zdarma poštou v odpovědní obálce nebo na kterékoliv pobočce České pošty</a:t>
            </a:r>
          </a:p>
          <a:p>
            <a:pPr marL="1077913" lvl="1" indent="-5715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cs typeface="Arial" panose="020B0604020202020204" pitchFamily="34" charset="0"/>
              </a:rPr>
              <a:t>Výsledky – na přelomu let 2021 a 2022</a:t>
            </a:r>
          </a:p>
        </p:txBody>
      </p:sp>
    </p:spTree>
    <p:extLst>
      <p:ext uri="{BB962C8B-B14F-4D97-AF65-F5344CB8AC3E}">
        <p14:creationId xmlns:p14="http://schemas.microsoft.com/office/powerpoint/2010/main" val="6359841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0B29B-857A-4541-9592-8165A9FE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1730772"/>
            <a:ext cx="20150099" cy="121047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6600" dirty="0"/>
              <a:t>Technická specifikace a architektura</a:t>
            </a:r>
          </a:p>
        </p:txBody>
      </p:sp>
      <p:sp>
        <p:nvSpPr>
          <p:cNvPr id="6" name="Zástupný text 2">
            <a:extLst>
              <a:ext uri="{FF2B5EF4-FFF2-40B4-BE49-F238E27FC236}">
                <a16:creationId xmlns:a16="http://schemas.microsoft.com/office/drawing/2014/main" id="{BB623AE2-86C9-094E-91D9-7CF7E6E9FD7A}"/>
              </a:ext>
            </a:extLst>
          </p:cNvPr>
          <p:cNvSpPr txBox="1">
            <a:spLocks/>
          </p:cNvSpPr>
          <p:nvPr/>
        </p:nvSpPr>
        <p:spPr>
          <a:xfrm>
            <a:off x="1073150" y="3158331"/>
            <a:ext cx="19770956" cy="10760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635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4400" b="1" i="0" u="none" strike="noStrike" cap="none" spc="0" baseline="0">
                <a:ln>
                  <a:noFill/>
                </a:ln>
                <a:solidFill>
                  <a:srgbClr val="241B87"/>
                </a:solidFill>
                <a:uFillTx/>
                <a:latin typeface="Arial" panose="020B0604020202020204" pitchFamily="34" charset="0"/>
                <a:ea typeface="Helvetica Light"/>
                <a:cs typeface="Arial" panose="020B0604020202020204" pitchFamily="34" charset="0"/>
                <a:sym typeface="Helvetica Light"/>
              </a:defRPr>
            </a:lvl1pPr>
            <a:lvl2pPr marL="24694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31044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37394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43744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48316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52888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57460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6203244" marR="0" indent="-1834444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/>
              <a:t>Podporované prohlížeče a mobilní operační systémy</a:t>
            </a: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Většina běžně používaných prohlížečů</a:t>
            </a: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Mobilní aplikace pro </a:t>
            </a:r>
            <a:r>
              <a:rPr lang="cs-CZ" sz="4200" dirty="0" err="1" smtClean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</a:t>
            </a:r>
            <a:r>
              <a:rPr lang="cs-CZ" sz="4200" dirty="0" smtClean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Android</a:t>
            </a:r>
          </a:p>
          <a:p>
            <a:pPr marL="1834444" lvl="1" indent="0">
              <a:lnSpc>
                <a:spcPts val="3620"/>
              </a:lnSpc>
              <a:spcBef>
                <a:spcPts val="1800"/>
              </a:spcBef>
              <a:buNone/>
            </a:pPr>
            <a:endParaRPr lang="cs-CZ" sz="4200" dirty="0">
              <a:solidFill>
                <a:srgbClr val="322A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/>
              <a:t>Architektura</a:t>
            </a: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 smtClean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Testování</a:t>
            </a:r>
            <a:endParaRPr lang="cs-CZ" sz="4200" dirty="0">
              <a:solidFill>
                <a:srgbClr val="322A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 err="1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FrontEnd</a:t>
            </a: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4200" dirty="0" err="1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BackEnd</a:t>
            </a:r>
            <a:endParaRPr lang="cs-CZ" sz="4200" dirty="0">
              <a:solidFill>
                <a:srgbClr val="322A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5944" lvl="1" indent="-571500"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sz="4200" dirty="0">
                <a:solidFill>
                  <a:srgbClr val="322A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</a:p>
          <a:p>
            <a:pPr>
              <a:lnSpc>
                <a:spcPts val="362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cs-CZ" sz="4200" dirty="0"/>
          </a:p>
          <a:p>
            <a:pPr marL="571500" indent="-571500">
              <a:lnSpc>
                <a:spcPts val="362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871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informace o online sčítání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704" y="3343275"/>
            <a:ext cx="5717637" cy="9588953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26939"/>
              </p:ext>
            </p:extLst>
          </p:nvPr>
        </p:nvGraphicFramePr>
        <p:xfrm>
          <a:off x="412751" y="2941243"/>
          <a:ext cx="19907250" cy="9990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22940">
                  <a:extLst>
                    <a:ext uri="{9D8B030D-6E8A-4147-A177-3AD203B41FA5}">
                      <a16:colId xmlns:a16="http://schemas.microsoft.com/office/drawing/2014/main" val="2822157453"/>
                    </a:ext>
                  </a:extLst>
                </a:gridCol>
                <a:gridCol w="7584310">
                  <a:extLst>
                    <a:ext uri="{9D8B030D-6E8A-4147-A177-3AD203B41FA5}">
                      <a16:colId xmlns:a16="http://schemas.microsoft.com/office/drawing/2014/main" val="3436692254"/>
                    </a:ext>
                  </a:extLst>
                </a:gridCol>
              </a:tblGrid>
              <a:tr h="9990986">
                <a:tc>
                  <a:txBody>
                    <a:bodyPr/>
                    <a:lstStyle/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endParaRPr lang="cs-CZ" sz="4400" b="0" i="0" u="none" strike="noStrike" cap="none" spc="0" baseline="0" dirty="0">
                        <a:ln>
                          <a:noFill/>
                        </a:ln>
                        <a:solidFill>
                          <a:srgbClr val="302F97"/>
                        </a:solidFill>
                        <a:uFillTx/>
                        <a:latin typeface="Arial" panose="020B0604020202020204" pitchFamily="34" charset="0"/>
                        <a:ea typeface="Helvetica Light"/>
                        <a:cs typeface="Helvetica Light"/>
                        <a:sym typeface="Helvetica Light"/>
                      </a:endParaRPr>
                    </a:p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endParaRPr lang="cs-CZ" sz="4400" b="0" i="0" u="none" strike="noStrike" cap="none" spc="0" baseline="0" dirty="0">
                        <a:ln>
                          <a:noFill/>
                        </a:ln>
                        <a:solidFill>
                          <a:srgbClr val="302F97"/>
                        </a:solidFill>
                        <a:uFillTx/>
                        <a:latin typeface="Arial" panose="020B0604020202020204" pitchFamily="34" charset="0"/>
                        <a:ea typeface="Helvetica Light"/>
                        <a:cs typeface="Helvetica Light"/>
                        <a:sym typeface="Helvetica Light"/>
                      </a:endParaRPr>
                    </a:p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cs-CZ" sz="4400" b="1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Online fáze sčítání</a:t>
                      </a:r>
                      <a:r>
                        <a:rPr lang="cs-CZ" sz="4400" b="0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: </a:t>
                      </a:r>
                      <a:r>
                        <a:rPr lang="pl-PL" sz="4400" b="0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od 27. 3. do 9. 4. 2021 </a:t>
                      </a:r>
                    </a:p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endParaRPr lang="pl-PL" sz="4400" b="0" i="0" u="none" strike="noStrike" cap="none" spc="0" baseline="0" dirty="0">
                        <a:ln>
                          <a:noFill/>
                        </a:ln>
                        <a:solidFill>
                          <a:srgbClr val="302F97"/>
                        </a:solidFill>
                        <a:uFillTx/>
                        <a:latin typeface="Arial" panose="020B0604020202020204" pitchFamily="34" charset="0"/>
                        <a:ea typeface="Helvetica Light"/>
                        <a:cs typeface="Helvetica Light"/>
                        <a:sym typeface="Helvetica Light"/>
                      </a:endParaRPr>
                    </a:p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pl-PL" sz="4400" b="0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Webový formulář: na </a:t>
                      </a:r>
                      <a:r>
                        <a:rPr lang="pl-PL" sz="4400" b="1" i="0" u="none" strike="noStrike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onlinescitani.cz</a:t>
                      </a:r>
                    </a:p>
                    <a:p>
                      <a:pPr marL="635000" marR="0" lvl="1" indent="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lang="pl-PL" sz="4400" b="0" i="0" u="none" strike="noStrike" cap="none" spc="0" baseline="0" dirty="0">
                        <a:ln>
                          <a:noFill/>
                        </a:ln>
                        <a:solidFill>
                          <a:srgbClr val="302F97"/>
                        </a:solidFill>
                        <a:uFillTx/>
                        <a:latin typeface="Arial" panose="020B0604020202020204" pitchFamily="34" charset="0"/>
                        <a:ea typeface="Helvetica Light"/>
                        <a:cs typeface="Helvetica Light"/>
                        <a:sym typeface="Helvetica Light"/>
                      </a:endParaRPr>
                    </a:p>
                    <a:p>
                      <a:pPr marL="1206500" marR="0" lvl="1" indent="-571500" algn="l" defTabSz="8255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pl-PL" sz="4400" b="0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Mobilní aplikace: na App Store a Google Play „</a:t>
                      </a:r>
                      <a:r>
                        <a:rPr lang="cs-CZ" sz="4400" b="1" i="0" u="none" strike="noStrike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Sčítání21</a:t>
                      </a:r>
                      <a:r>
                        <a:rPr lang="cs-CZ" sz="4400" b="0" i="0" u="none" strike="noStrike" cap="none" spc="0" baseline="0" dirty="0">
                          <a:ln>
                            <a:noFill/>
                          </a:ln>
                          <a:solidFill>
                            <a:srgbClr val="302F97"/>
                          </a:solidFill>
                          <a:uFillTx/>
                          <a:latin typeface="Arial" panose="020B0604020202020204" pitchFamily="34" charset="0"/>
                          <a:ea typeface="Helvetica Light"/>
                          <a:cs typeface="Helvetica Light"/>
                          <a:sym typeface="Helvetica Light"/>
                        </a:rPr>
                        <a:t>“</a:t>
                      </a:r>
                      <a:endParaRPr lang="pl-PL" sz="4400" b="0" i="0" u="none" strike="noStrike" cap="none" spc="0" baseline="0" dirty="0">
                        <a:ln>
                          <a:noFill/>
                        </a:ln>
                        <a:solidFill>
                          <a:srgbClr val="302F97"/>
                        </a:solidFill>
                        <a:uFillTx/>
                        <a:latin typeface="Arial" panose="020B0604020202020204" pitchFamily="34" charset="0"/>
                        <a:ea typeface="Helvetica Light"/>
                        <a:cs typeface="Helvetica Light"/>
                        <a:sym typeface="Helvetica Light"/>
                      </a:endParaRPr>
                    </a:p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965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573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1730772"/>
            <a:ext cx="20150099" cy="1210470"/>
          </a:xfrm>
        </p:spPr>
        <p:txBody>
          <a:bodyPr>
            <a:normAutofit/>
          </a:bodyPr>
          <a:lstStyle/>
          <a:p>
            <a:r>
              <a:rPr lang="cs-CZ" sz="6600" dirty="0"/>
              <a:t>Práce s elektronickým sčítacím formulářem (ESF)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Běžný webový formulář (responzivní zobrazení)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Průměrná doba vyplnění je 15 minut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Ideální způsob: respondent vyplní za sebe a všechny členy domácnosti najednou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Respondent má ale také možnost poslat ostatním členům domácnosti odkaz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V průběhu vyplňování možnost uložení rozpracovaného formuláře (vlastní volba hesla) a opětovný návrat k němu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</a:rPr>
              <a:t>Během vyplňování možnost využití </a:t>
            </a:r>
            <a:r>
              <a:rPr lang="cs-CZ" sz="4400" dirty="0" err="1">
                <a:solidFill>
                  <a:srgbClr val="241B87"/>
                </a:solidFill>
              </a:rPr>
              <a:t>chatbota</a:t>
            </a:r>
            <a:r>
              <a:rPr lang="cs-CZ" sz="4400" dirty="0">
                <a:solidFill>
                  <a:srgbClr val="241B87"/>
                </a:solidFill>
              </a:rPr>
              <a:t>, </a:t>
            </a:r>
            <a:r>
              <a:rPr lang="cs-CZ" sz="4400" dirty="0" err="1">
                <a:solidFill>
                  <a:srgbClr val="241B87"/>
                </a:solidFill>
              </a:rPr>
              <a:t>livechatu</a:t>
            </a:r>
            <a:r>
              <a:rPr lang="cs-CZ" sz="4400" dirty="0">
                <a:solidFill>
                  <a:srgbClr val="241B87"/>
                </a:solidFill>
              </a:rPr>
              <a:t> nebo Kontaktního centra </a:t>
            </a:r>
          </a:p>
          <a:p>
            <a:pPr marL="1206500" lvl="1" indent="-571500">
              <a:spcBef>
                <a:spcPts val="0"/>
              </a:spcBef>
              <a:buFontTx/>
              <a:buChar char="-"/>
            </a:pPr>
            <a:endParaRPr lang="cs-CZ" sz="5400" dirty="0">
              <a:solidFill>
                <a:srgbClr val="241B87"/>
              </a:solidFill>
            </a:endParaRP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5400" dirty="0">
              <a:solidFill>
                <a:srgbClr val="241B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065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Možnosti ověření respondenta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4400" b="1" dirty="0">
                <a:cs typeface="Arial" panose="020B0604020202020204" pitchFamily="34" charset="0"/>
              </a:rPr>
              <a:t>3 základní způsoby ověření: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Pomocí osobního dokladu</a:t>
            </a:r>
          </a:p>
          <a:p>
            <a:pPr marL="2155825" lvl="2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Občanský průkaz</a:t>
            </a:r>
          </a:p>
          <a:p>
            <a:pPr marL="2155825" lvl="2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Cestovní pas</a:t>
            </a:r>
          </a:p>
          <a:p>
            <a:pPr marL="2155825" lvl="2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dirty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vydané cizincům (např. povolení k pobytu</a:t>
            </a:r>
            <a:r>
              <a:rPr lang="cs-CZ" sz="4400" dirty="0" smtClean="0">
                <a:solidFill>
                  <a:srgbClr val="241B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 smtClean="0">
                <a:cs typeface="Arial" panose="020B0604020202020204" pitchFamily="34" charset="0"/>
              </a:rPr>
              <a:t>Přes </a:t>
            </a:r>
            <a:r>
              <a:rPr lang="cs-CZ" sz="4400" b="1" dirty="0">
                <a:cs typeface="Arial" panose="020B0604020202020204" pitchFamily="34" charset="0"/>
              </a:rPr>
              <a:t>bankovní nebo elektronickou identitu (NIA)</a:t>
            </a:r>
          </a:p>
          <a:p>
            <a:pPr marL="1206500" lvl="1" indent="-5715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4400" b="1" dirty="0">
                <a:cs typeface="Arial" panose="020B0604020202020204" pitchFamily="34" charset="0"/>
              </a:rPr>
              <a:t>Přes datovou schránku fyzické osoby</a:t>
            </a:r>
          </a:p>
          <a:p>
            <a:pPr marL="1206500" lvl="1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878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zentace powerpoint" id="{FD8F55B2-3563-C742-8088-0D1A596989C6}" vid="{DB63A037-4E2C-B944-AED4-3FB84768529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3365</TotalTime>
  <Words>685</Words>
  <Application>Microsoft Office PowerPoint</Application>
  <PresentationFormat>Vlastní</PresentationFormat>
  <Paragraphs>109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Helvetica Light</vt:lpstr>
      <vt:lpstr>Helvetica Neue</vt:lpstr>
      <vt:lpstr>Wingdings</vt:lpstr>
      <vt:lpstr>White</vt:lpstr>
      <vt:lpstr> Představení Sčítání lidu, domů a bytů 2021 a elektronického sčítacího formuláře </vt:lpstr>
      <vt:lpstr>Odkaz na simultánní přepis webináře</vt:lpstr>
      <vt:lpstr>Webinář – prezentující</vt:lpstr>
      <vt:lpstr>Sčítání lidu, domů a bytů 2021</vt:lpstr>
      <vt:lpstr>Sčítání lidu, domů a bytů 2021</vt:lpstr>
      <vt:lpstr>Technická specifikace a architektura</vt:lpstr>
      <vt:lpstr>Hlavní informace o online sčítání</vt:lpstr>
      <vt:lpstr>Práce s elektronickým sčítacím formulářem (ESF)</vt:lpstr>
      <vt:lpstr>Možnosti ověření respondenta</vt:lpstr>
      <vt:lpstr>Prezentace průchodu formulářem</vt:lpstr>
      <vt:lpstr>Online formulář z pohledu uživatelů se specifickými potřebami</vt:lpstr>
      <vt:lpstr>Zpřístupnění sčítání osobám se sluchovým postižením</vt:lpstr>
      <vt:lpstr>Dotazy a diskuze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SPECIFIKACE VEŘEJNÉ ZAKÁZKY CENSOVÝ IS</dc:title>
  <dc:creator>Karel Karban</dc:creator>
  <cp:lastModifiedBy>Tichý svět</cp:lastModifiedBy>
  <cp:revision>193</cp:revision>
  <dcterms:created xsi:type="dcterms:W3CDTF">2019-06-25T05:49:10Z</dcterms:created>
  <dcterms:modified xsi:type="dcterms:W3CDTF">2021-03-24T13:29:27Z</dcterms:modified>
</cp:coreProperties>
</file>